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18"/>
  </p:notesMasterIdLst>
  <p:handoutMasterIdLst>
    <p:handoutMasterId r:id="rId19"/>
  </p:handoutMasterIdLst>
  <p:sldIdLst>
    <p:sldId id="353" r:id="rId2"/>
    <p:sldId id="354" r:id="rId3"/>
    <p:sldId id="367" r:id="rId4"/>
    <p:sldId id="368" r:id="rId5"/>
    <p:sldId id="355" r:id="rId6"/>
    <p:sldId id="356" r:id="rId7"/>
    <p:sldId id="357" r:id="rId8"/>
    <p:sldId id="358" r:id="rId9"/>
    <p:sldId id="359" r:id="rId10"/>
    <p:sldId id="360" r:id="rId11"/>
    <p:sldId id="361" r:id="rId12"/>
    <p:sldId id="362" r:id="rId13"/>
    <p:sldId id="363" r:id="rId14"/>
    <p:sldId id="364" r:id="rId15"/>
    <p:sldId id="365" r:id="rId16"/>
    <p:sldId id="366" r:id="rId17"/>
  </p:sldIdLst>
  <p:sldSz cx="9144000" cy="6858000" type="screen4x3"/>
  <p:notesSz cx="9874250" cy="67976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66FF33"/>
    <a:srgbClr val="EBEBFF"/>
    <a:srgbClr val="E7E7FF"/>
    <a:srgbClr val="E1E1FF"/>
    <a:srgbClr val="CCCCFF"/>
    <a:srgbClr val="000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5" autoAdjust="0"/>
    <p:restoredTop sz="84994" autoAdjust="0"/>
  </p:normalViewPr>
  <p:slideViewPr>
    <p:cSldViewPr>
      <p:cViewPr varScale="1">
        <p:scale>
          <a:sx n="99" d="100"/>
          <a:sy n="99" d="100"/>
        </p:scale>
        <p:origin x="21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440" y="-96"/>
      </p:cViewPr>
      <p:guideLst>
        <p:guide orient="horz" pos="2141"/>
        <p:guide pos="311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9100C9D-5435-413A-BF52-2B15EB002061}" type="datetime1">
              <a:rPr lang="zh-TW" altLang="en-US"/>
              <a:pPr>
                <a:defRPr/>
              </a:pPr>
              <a:t>2017/2/22</a:t>
            </a:fld>
            <a:endParaRPr lang="en-US" altLang="zh-TW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E170E82-7C65-4478-A546-7809429790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97114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E80364E5-E223-41E7-8F7B-C58689653AC1}" type="datetime1">
              <a:rPr lang="zh-TW" altLang="en-US"/>
              <a:pPr>
                <a:defRPr/>
              </a:pPr>
              <a:t>2017/2/22</a:t>
            </a:fld>
            <a:endParaRPr lang="en-US" altLang="zh-TW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B67C58D4-8247-4CDB-B8D8-366157AD7C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454648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9F011DFF-4CF2-4B16-A707-64B28036040A}" type="slidenum">
              <a:rPr lang="en-US" altLang="zh-TW" smtClean="0"/>
              <a:pPr eaLnBrk="1" hangingPunct="1"/>
              <a:t>1</a:t>
            </a:fld>
            <a:endParaRPr lang="en-US" altLang="zh-TW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49D338C6-14FA-48CC-A73D-B1557EEBA41C}" type="datetime1">
              <a:rPr lang="zh-TW" altLang="en-US" smtClean="0"/>
              <a:pPr eaLnBrk="1" hangingPunct="1"/>
              <a:t>2017/2/22</a:t>
            </a:fld>
            <a:endParaRPr lang="en-US" altLang="zh-TW" smtClean="0"/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mtClean="0"/>
              <a:t>CSIE CIAL Lab</a:t>
            </a:r>
          </a:p>
        </p:txBody>
      </p:sp>
      <p:sp>
        <p:nvSpPr>
          <p:cNvPr id="47109" name="Rectangle 7"/>
          <p:cNvSpPr txBox="1">
            <a:spLocks noGrp="1" noChangeArrowheads="1"/>
          </p:cNvSpPr>
          <p:nvPr/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hangingPunct="1"/>
            <a:fld id="{B507DD77-2F27-408A-A247-AD7484650273}" type="slidenum">
              <a:rPr lang="en-US" altLang="zh-TW" sz="1200"/>
              <a:pPr algn="r" eaLnBrk="1" hangingPunct="1"/>
              <a:t>1</a:t>
            </a:fld>
            <a:endParaRPr lang="en-US" altLang="zh-TW" sz="120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13100" y="508000"/>
            <a:ext cx="3397250" cy="2549525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dirty="0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2931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2017/2/22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853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This is because </a:t>
            </a:r>
            <a:r>
              <a:rPr kumimoji="1" lang="en-US" altLang="zh-TW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OpenFlow</a:t>
            </a:r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 defines protocol-dependent</a:t>
            </a:r>
            <a:r>
              <a:rPr kumimoji="1" lang="zh-TW" alt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 </a:t>
            </a:r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flow-matching rules, which can lead to repeated</a:t>
            </a:r>
            <a:r>
              <a:rPr kumimoji="1" lang="zh-TW" alt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 </a:t>
            </a:r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flow-table installations and look-ups in the forwarding plane.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2017/2/22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08131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2017/2/22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17525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用</a:t>
            </a:r>
            <a:r>
              <a:rPr lang="en-US" altLang="zh-TW" dirty="0" err="1" smtClean="0"/>
              <a:t>mininet</a:t>
            </a:r>
            <a:r>
              <a:rPr lang="zh-TW" altLang="en-US" dirty="0" smtClean="0"/>
              <a:t>模擬，一直增加</a:t>
            </a:r>
            <a:r>
              <a:rPr lang="en-US" altLang="zh-TW" dirty="0" smtClean="0"/>
              <a:t>core</a:t>
            </a:r>
            <a:r>
              <a:rPr lang="zh-TW" altLang="en-US" dirty="0" smtClean="0"/>
              <a:t> </a:t>
            </a:r>
            <a:r>
              <a:rPr lang="en-US" altLang="zh-TW" dirty="0" smtClean="0"/>
              <a:t>switch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2017/2/22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89184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>
              <a:ea typeface="新細明體" pitchFamily="18" charset="-120"/>
            </a:endParaRP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55732-0661-4510-8994-21747E367F95}" type="datetime1">
              <a:rPr lang="zh-TW" altLang="en-US"/>
              <a:pPr>
                <a:defRPr/>
              </a:pPr>
              <a:t>2017/2/22</a:t>
            </a:fld>
            <a:endParaRPr lang="en-US" altLang="zh-TW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213" y="6308725"/>
            <a:ext cx="403383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525C8-037D-4D9C-A89D-84B4CBED04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407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80299-9B71-4CE5-8AF3-49E78D1409C8}" type="datetime1">
              <a:rPr lang="zh-TW" altLang="en-US"/>
              <a:pPr>
                <a:defRPr/>
              </a:pPr>
              <a:t>2017/2/22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35581-8FB1-4BA3-A1BD-7283ADB7F1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151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34150" y="549275"/>
            <a:ext cx="1924050" cy="53943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549275"/>
            <a:ext cx="5619750" cy="53943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09290-2659-4358-AE6E-0D2AB2AB43AE}" type="datetime1">
              <a:rPr lang="zh-TW" altLang="en-US"/>
              <a:pPr>
                <a:defRPr/>
              </a:pPr>
              <a:t>2017/2/22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8D4B-52B5-445E-B845-CE63557AFED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9681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D082F-EB1F-4CA9-A2BB-73C8CA86B6DC}" type="datetime1">
              <a:rPr lang="zh-TW" altLang="en-US"/>
              <a:pPr>
                <a:defRPr/>
              </a:pPr>
              <a:t>2017/2/22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7B881-FCCB-4025-94C8-DA2AFB2801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7309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62556-DD1A-4320-A61A-1EEC9D929459}" type="datetime1">
              <a:rPr lang="zh-TW" altLang="en-US"/>
              <a:pPr>
                <a:defRPr/>
              </a:pPr>
              <a:t>2017/2/22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E0783-66AB-4E9E-B57F-90858DA08A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73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B5826-75D5-42B3-A5C4-B229DF8C6A71}" type="datetime1">
              <a:rPr lang="zh-TW" altLang="en-US"/>
              <a:pPr>
                <a:defRPr/>
              </a:pPr>
              <a:t>2017/2/22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951E2-EEAA-4669-B8F0-B40FD5B3C2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020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840D1-7F77-4D1A-BD2B-AA0AFA56A26A}" type="datetime1">
              <a:rPr lang="zh-TW" altLang="en-US"/>
              <a:pPr>
                <a:defRPr/>
              </a:pPr>
              <a:t>2017/2/22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754AE-326A-49DC-BA3C-648274DC3B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11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D7D96-79B4-4AC6-A23F-82AC22FB9E37}" type="datetime1">
              <a:rPr lang="zh-TW" altLang="en-US"/>
              <a:pPr>
                <a:defRPr/>
              </a:pPr>
              <a:t>2017/2/22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F1F05-B80C-4342-AEC2-30DC8D76B3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736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8D481-9A74-41A8-A3DD-B725FABA0BFD}" type="datetime1">
              <a:rPr lang="zh-TW" altLang="en-US"/>
              <a:pPr>
                <a:defRPr/>
              </a:pPr>
              <a:t>2017/2/22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368F9-24E6-4439-86FC-553CFE5611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046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432D8-DDB8-4D0D-A821-5B579638449B}" type="datetime1">
              <a:rPr lang="zh-TW" altLang="en-US"/>
              <a:pPr>
                <a:defRPr/>
              </a:pPr>
              <a:t>2017/2/22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723CC-A3E8-494E-B22F-9BADF4484A4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749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28D2E-D3A3-40BD-85D2-775B7A5B698A}" type="datetime1">
              <a:rPr lang="zh-TW" altLang="en-US"/>
              <a:pPr>
                <a:defRPr/>
              </a:pPr>
              <a:t>2017/2/22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A9615-97A3-4B50-80FA-CDDFC7E016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5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84AE2-8279-4719-AA7D-0CCC31134587}" type="datetime1">
              <a:rPr lang="zh-TW" altLang="en-US"/>
              <a:pPr>
                <a:defRPr/>
              </a:pPr>
              <a:t>2017/2/22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8E641-5E6C-4237-BE88-7A5ACB6ACF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822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A583F-7C87-430E-BA42-51959189E1EB}" type="datetime1">
              <a:rPr lang="zh-TW" altLang="en-US"/>
              <a:pPr>
                <a:defRPr/>
              </a:pPr>
              <a:t>2017/2/22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EF0DD-2EB3-4841-BC04-5E0E052FC0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8285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49275"/>
            <a:ext cx="769620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12875"/>
            <a:ext cx="76962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0872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C5623A5B-BE50-49C9-96A3-44CA19F684C2}" type="datetime1">
              <a:rPr lang="zh-TW" altLang="en-US"/>
              <a:pPr>
                <a:defRPr/>
              </a:pPr>
              <a:t>2017/2/22</a:t>
            </a:fld>
            <a:endParaRPr lang="en-US" altLang="zh-TW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284913"/>
            <a:ext cx="396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087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2008DEC-E19B-4006-9D6C-42694AEFA0F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31" name="Group 10"/>
          <p:cNvGrpSpPr>
            <a:grpSpLocks/>
          </p:cNvGrpSpPr>
          <p:nvPr/>
        </p:nvGrpSpPr>
        <p:grpSpPr bwMode="auto">
          <a:xfrm>
            <a:off x="168275" y="212725"/>
            <a:ext cx="8823325" cy="6096000"/>
            <a:chOff x="106" y="28"/>
            <a:chExt cx="5558" cy="3840"/>
          </a:xfrm>
        </p:grpSpPr>
        <p:sp>
          <p:nvSpPr>
            <p:cNvPr id="99336" name="AutoShape 8"/>
            <p:cNvSpPr>
              <a:spLocks noChangeArrowheads="1"/>
            </p:cNvSpPr>
            <p:nvPr/>
          </p:nvSpPr>
          <p:spPr bwMode="auto">
            <a:xfrm>
              <a:off x="106" y="28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9337" name="Line 9"/>
            <p:cNvSpPr>
              <a:spLocks noChangeShapeType="1"/>
            </p:cNvSpPr>
            <p:nvPr/>
          </p:nvSpPr>
          <p:spPr bwMode="auto">
            <a:xfrm>
              <a:off x="480" y="709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>
                <a:ea typeface="新細明體" pitchFamily="18" charset="-12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  <p:sldLayoutId id="2147484122" r:id="rId12"/>
    <p:sldLayoutId id="2147484123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8118" y="1052736"/>
            <a:ext cx="8785225" cy="1944687"/>
          </a:xfrm>
        </p:spPr>
        <p:txBody>
          <a:bodyPr/>
          <a:lstStyle/>
          <a:p>
            <a:r>
              <a:rPr lang="en-US" altLang="zh-TW" sz="2800" i="0" dirty="0" smtClean="0"/>
              <a:t>Source Routing with Protocol-oblivious Forwarding to Enable Efficient e-Health Data Transfer</a:t>
            </a:r>
            <a:endParaRPr lang="zh-TW" altLang="zh-TW" sz="3200" i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429000"/>
            <a:ext cx="6444716" cy="2160588"/>
          </a:xfrm>
        </p:spPr>
        <p:txBody>
          <a:bodyPr/>
          <a:lstStyle/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Author: </a:t>
            </a:r>
            <a:r>
              <a:rPr lang="en-US" altLang="zh-TW" sz="1800" dirty="0" err="1" smtClean="0"/>
              <a:t>Shengru</a:t>
            </a:r>
            <a:r>
              <a:rPr lang="en-US" altLang="zh-TW" sz="1800" dirty="0" smtClean="0"/>
              <a:t> Li, </a:t>
            </a:r>
            <a:r>
              <a:rPr lang="en-US" altLang="zh-TW" sz="1800" dirty="0" err="1" smtClean="0"/>
              <a:t>Daoyun</a:t>
            </a:r>
            <a:r>
              <a:rPr lang="en-US" altLang="zh-TW" sz="1800" dirty="0" smtClean="0"/>
              <a:t> Hu, </a:t>
            </a:r>
            <a:r>
              <a:rPr lang="en-US" altLang="zh-TW" sz="1800" dirty="0" err="1" smtClean="0"/>
              <a:t>Wenjian</a:t>
            </a:r>
            <a:r>
              <a:rPr lang="en-US" altLang="zh-TW" sz="1800" dirty="0" smtClean="0"/>
              <a:t> Fang and </a:t>
            </a:r>
            <a:r>
              <a:rPr lang="en-US" altLang="zh-TW" sz="1800" dirty="0" err="1" smtClean="0"/>
              <a:t>Zuqing</a:t>
            </a:r>
            <a:r>
              <a:rPr lang="en-US" altLang="zh-TW" sz="1800" dirty="0" smtClean="0"/>
              <a:t> Zhu</a:t>
            </a:r>
            <a:endParaRPr lang="en-US" altLang="zh-TW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Publisher: </a:t>
            </a:r>
            <a:r>
              <a:rPr lang="en-US" altLang="zh-TW" sz="1800" dirty="0"/>
              <a:t>2016 IEEE International Conference on Communications 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1800" dirty="0" smtClean="0"/>
              <a:t>Yi-</a:t>
            </a:r>
            <a:r>
              <a:rPr lang="en-US" altLang="zh-TW" sz="1800" dirty="0" err="1" smtClean="0"/>
              <a:t>Tsung</a:t>
            </a:r>
            <a:r>
              <a:rPr lang="en-US" altLang="zh-TW" sz="1800" dirty="0" smtClean="0"/>
              <a:t> Huang</a:t>
            </a:r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2017/02/22</a:t>
            </a:r>
            <a:endParaRPr kumimoji="0" lang="en-US" altLang="zh-TW" sz="4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00200" y="6016625"/>
            <a:ext cx="59610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TW" sz="1600" dirty="0"/>
              <a:t>Department of Computer Science and Information Engineering </a:t>
            </a:r>
          </a:p>
          <a:p>
            <a:pPr algn="ctr" eaLnBrk="0" hangingPunct="0"/>
            <a:r>
              <a:rPr lang="en-US" altLang="zh-TW" sz="1600" dirty="0"/>
              <a:t>National Cheng Kung University, Taiwan R.O.C.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650081"/>
            <a:ext cx="7696200" cy="592138"/>
          </a:xfrm>
        </p:spPr>
        <p:txBody>
          <a:bodyPr/>
          <a:lstStyle/>
          <a:p>
            <a:r>
              <a:rPr lang="en-US" altLang="zh-TW" dirty="0" smtClean="0"/>
              <a:t>POF-based Source Routing in SD-WAN</a:t>
            </a:r>
            <a:br>
              <a:rPr lang="en-US" altLang="zh-TW" dirty="0" smtClean="0"/>
            </a:br>
            <a:r>
              <a:rPr lang="en-US" altLang="zh-TW" dirty="0" smtClean="0"/>
              <a:t>- Packet Design for Source Routing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packet fields can be tailored specially to enable efficient source routing.</a:t>
            </a:r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298" y="2831046"/>
            <a:ext cx="7939604" cy="1694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307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POF-based Source Routing in SD-WAN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ingress edge switch stores the output ports in its metadata memory, and will insert them into every packet of the flow by using POF-FIS.</a:t>
            </a:r>
          </a:p>
          <a:p>
            <a:r>
              <a:rPr lang="en-US" altLang="zh-TW" dirty="0" smtClean="0"/>
              <a:t>The subsequent core switches use a pre-installed pipeline-like matching rule that consists of multiple flow tables to process the packets.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17216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POF-based Source Routing in SD-WAN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531" y="1412875"/>
            <a:ext cx="7219137" cy="453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274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POF-based Source Routing in SD-WAN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1745" y="1412875"/>
            <a:ext cx="4756710" cy="453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253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Experimental Demonstration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2027469"/>
            <a:ext cx="7696200" cy="3301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092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Experimental Demonstration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691020"/>
            <a:ext cx="7696200" cy="3974435"/>
          </a:xfrm>
          <a:prstGeom prst="rect">
            <a:avLst/>
          </a:prstGeom>
        </p:spPr>
      </p:pic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2033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Experimental Demonstration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70155" y="1412875"/>
            <a:ext cx="5679890" cy="453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49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In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order </a:t>
            </a:r>
            <a:r>
              <a:rPr lang="en-US" altLang="zh-TW" sz="2800" dirty="0"/>
              <a:t>to support Big Data applications more </a:t>
            </a:r>
            <a:r>
              <a:rPr lang="en-US" altLang="zh-TW" sz="2800" dirty="0" smtClean="0"/>
              <a:t>efficiently</a:t>
            </a:r>
            <a:r>
              <a:rPr lang="en-US" altLang="zh-TW" sz="2800" dirty="0"/>
              <a:t>, </a:t>
            </a:r>
            <a:r>
              <a:rPr lang="en-US" altLang="zh-TW" sz="2800" dirty="0" smtClean="0"/>
              <a:t>WANs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also </a:t>
            </a:r>
            <a:r>
              <a:rPr lang="en-US" altLang="zh-TW" sz="2800" dirty="0"/>
              <a:t>need a </a:t>
            </a:r>
            <a:r>
              <a:rPr lang="en-US" altLang="zh-TW" sz="2800" dirty="0" smtClean="0"/>
              <a:t>more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programmable </a:t>
            </a:r>
            <a:r>
              <a:rPr lang="en-US" altLang="zh-TW" sz="2800" dirty="0"/>
              <a:t>and adaptive architecture </a:t>
            </a:r>
            <a:r>
              <a:rPr lang="en-US" altLang="zh-TW" sz="2800" dirty="0" smtClean="0"/>
              <a:t>with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effective </a:t>
            </a:r>
            <a:r>
              <a:rPr lang="en-US" altLang="zh-TW" sz="2800" dirty="0"/>
              <a:t>network control and management (NC&amp;M), which </a:t>
            </a:r>
            <a:r>
              <a:rPr lang="en-US" altLang="zh-TW" sz="2800" dirty="0" smtClean="0"/>
              <a:t>is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similar </a:t>
            </a:r>
            <a:r>
              <a:rPr lang="en-US" altLang="zh-TW" sz="2800" dirty="0"/>
              <a:t>to the innovation trends in other types of </a:t>
            </a:r>
            <a:r>
              <a:rPr lang="en-US" altLang="zh-TW" sz="2800" dirty="0" smtClean="0"/>
              <a:t>networks.</a:t>
            </a:r>
          </a:p>
          <a:p>
            <a:r>
              <a:rPr lang="en-US" altLang="zh-TW" sz="2800" dirty="0" smtClean="0"/>
              <a:t>Thanks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to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the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advances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on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SDN,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the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Big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Data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related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traffic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can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be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managed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more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efficiently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in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WANs.</a:t>
            </a:r>
            <a:endParaRPr lang="en-US" altLang="zh-TW" sz="2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53866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However,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due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to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the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large-scale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and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geographically-distributed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nature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of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WANs,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the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scalability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could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become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a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critical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issue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when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incorporating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SDN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for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WANs.</a:t>
            </a:r>
          </a:p>
          <a:p>
            <a:r>
              <a:rPr lang="en-US" altLang="zh-TW" sz="2800" dirty="0" smtClean="0"/>
              <a:t>Specifically,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when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the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traffic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volume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increases,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more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and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more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flow-tables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will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be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installed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in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the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switches,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which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can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use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up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their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memory,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make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the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table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look-up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and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traffic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scheduling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increasingly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complex,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and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increase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the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communication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overhead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significantly.</a:t>
            </a:r>
            <a:endParaRPr lang="en-US" altLang="zh-TW" sz="2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31195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In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this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paper,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we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design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and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implement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a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novel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network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system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that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can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leverage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source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routing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with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POF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to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facilitate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efficient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e-Health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data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transfers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with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low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setup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latency.</a:t>
            </a:r>
          </a:p>
          <a:p>
            <a:r>
              <a:rPr lang="en-US" altLang="zh-TW" sz="2800" dirty="0" smtClean="0"/>
              <a:t>We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develop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the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POF-based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source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routing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protocol,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and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experimentally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demonstrate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that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with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the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proposed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scheme,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the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flow-tables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installed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in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each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core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switches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in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a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POF-controlled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SD-WAN can be minimized.</a:t>
            </a:r>
            <a:endParaRPr lang="en-US" altLang="zh-TW" sz="2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2027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POF Primer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Basically, POF inherits the </a:t>
            </a:r>
            <a:r>
              <a:rPr lang="en-US" altLang="zh-TW" dirty="0" smtClean="0"/>
              <a:t>network architecture </a:t>
            </a:r>
            <a:r>
              <a:rPr lang="en-US" altLang="zh-TW" dirty="0"/>
              <a:t>of 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However, the innovations provided by POF are the </a:t>
            </a:r>
            <a:r>
              <a:rPr lang="en-US" altLang="zh-TW" dirty="0" smtClean="0"/>
              <a:t>protocol-oblivious description </a:t>
            </a:r>
            <a:r>
              <a:rPr lang="en-US" altLang="zh-TW" dirty="0"/>
              <a:t>for </a:t>
            </a:r>
            <a:r>
              <a:rPr lang="zh-TW" altLang="en-US" dirty="0" smtClean="0"/>
              <a:t>􀃀</a:t>
            </a:r>
            <a:r>
              <a:rPr lang="en-US" altLang="zh-TW" dirty="0" smtClean="0"/>
              <a:t>flow-matching fields </a:t>
            </a:r>
            <a:r>
              <a:rPr lang="en-US" altLang="zh-TW" dirty="0"/>
              <a:t>and a set </a:t>
            </a:r>
            <a:r>
              <a:rPr lang="en-US" altLang="zh-TW" dirty="0" smtClean="0"/>
              <a:t>of generic flow </a:t>
            </a:r>
            <a:r>
              <a:rPr lang="en-US" altLang="zh-TW" dirty="0"/>
              <a:t>instructions, with which </a:t>
            </a:r>
            <a:r>
              <a:rPr lang="en-US" altLang="zh-TW" dirty="0" smtClean="0"/>
              <a:t>protocol-independent packet </a:t>
            </a:r>
            <a:r>
              <a:rPr lang="en-US" altLang="zh-TW" dirty="0"/>
              <a:t>forwarding can be realized easily in the switches.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558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POF Primer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981525"/>
            <a:ext cx="7696200" cy="3393425"/>
          </a:xfrm>
          <a:prstGeom prst="rect">
            <a:avLst/>
          </a:prstGeom>
        </p:spPr>
      </p:pic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88009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POF Primer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Matching Fields</a:t>
            </a:r>
            <a:r>
              <a:rPr lang="en-US" altLang="zh-TW" dirty="0" smtClean="0"/>
              <a:t>: POF simply defines the search key of a matching field as a tuple &lt;offset, length&gt;.</a:t>
            </a:r>
          </a:p>
          <a:p>
            <a:r>
              <a:rPr lang="en-US" altLang="zh-TW" b="1" dirty="0" smtClean="0"/>
              <a:t>POF-FIS</a:t>
            </a:r>
            <a:r>
              <a:rPr lang="en-US" altLang="zh-TW" dirty="0" smtClean="0"/>
              <a:t>: All the instructions in POF-FIS utilize the tuple &lt;offset, length&gt; to locate the data that they need to operate on.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05674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POF Primer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b="1" dirty="0" smtClean="0"/>
              <a:t>Flow Tables</a:t>
            </a:r>
            <a:r>
              <a:rPr lang="en-US" altLang="zh-TW" sz="2800" dirty="0" smtClean="0"/>
              <a:t>: The flow tables stored in a POF-enabled switch can be classified into four types, i.e., the masked-match(MM), the longest-prefix-match(LPM), the exact-match(EM) and the direct table(DT).</a:t>
            </a:r>
          </a:p>
          <a:p>
            <a:r>
              <a:rPr lang="en-US" altLang="zh-TW" sz="2800" b="1" dirty="0" smtClean="0"/>
              <a:t>Metadata Memory</a:t>
            </a:r>
            <a:r>
              <a:rPr lang="en-US" altLang="zh-TW" sz="2800" dirty="0" smtClean="0"/>
              <a:t>: When a switch needs to handle multiple tables in packet forwarding, it uses metadata memory to store the flow information that the current table processing generated for the next.</a:t>
            </a:r>
            <a:endParaRPr lang="zh-TW" altLang="en-US" sz="2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76090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POF-based Source Routing in SD-WAN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863509"/>
            <a:ext cx="7696200" cy="3629457"/>
          </a:xfrm>
          <a:prstGeom prst="rect">
            <a:avLst/>
          </a:prstGeom>
        </p:spPr>
      </p:pic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26420616"/>
      </p:ext>
    </p:extLst>
  </p:cSld>
  <p:clrMapOvr>
    <a:masterClrMapping/>
  </p:clrMapOvr>
</p:sld>
</file>

<file path=ppt/theme/theme1.xml><?xml version="1.0" encoding="utf-8"?>
<a:theme xmlns:a="http://schemas.openxmlformats.org/drawingml/2006/main" name="Studio">
  <a:themeElements>
    <a:clrScheme name="Studio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自訂 1">
      <a:majorFont>
        <a:latin typeface="Cambria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93658</TotalTime>
  <Words>731</Words>
  <Application>Microsoft Office PowerPoint</Application>
  <PresentationFormat>如螢幕大小 (4:3)</PresentationFormat>
  <Paragraphs>84</Paragraphs>
  <Slides>16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4" baseType="lpstr">
      <vt:lpstr>新細明體</vt:lpstr>
      <vt:lpstr>標楷體</vt:lpstr>
      <vt:lpstr>Arial</vt:lpstr>
      <vt:lpstr>Arial Black</vt:lpstr>
      <vt:lpstr>Cambria</vt:lpstr>
      <vt:lpstr>Times New Roman</vt:lpstr>
      <vt:lpstr>Wingdings</vt:lpstr>
      <vt:lpstr>Studio</vt:lpstr>
      <vt:lpstr>Source Routing with Protocol-oblivious Forwarding to Enable Efficient e-Health Data Transfer</vt:lpstr>
      <vt:lpstr>Introduction</vt:lpstr>
      <vt:lpstr>Introduction</vt:lpstr>
      <vt:lpstr>Introduction</vt:lpstr>
      <vt:lpstr>POF Primer</vt:lpstr>
      <vt:lpstr>POF Primer</vt:lpstr>
      <vt:lpstr>POF Primer</vt:lpstr>
      <vt:lpstr>POF Primer</vt:lpstr>
      <vt:lpstr>POF-based Source Routing in SD-WAN</vt:lpstr>
      <vt:lpstr>POF-based Source Routing in SD-WAN - Packet Design for Source Routing</vt:lpstr>
      <vt:lpstr>POF-based Source Routing in SD-WAN</vt:lpstr>
      <vt:lpstr>POF-based Source Routing in SD-WAN</vt:lpstr>
      <vt:lpstr>POF-based Source Routing in SD-WAN</vt:lpstr>
      <vt:lpstr>Experimental Demonstration</vt:lpstr>
      <vt:lpstr>Experimental Demonstration</vt:lpstr>
      <vt:lpstr>Experimental Demonstration</vt:lpstr>
    </vt:vector>
  </TitlesOfParts>
  <Company>mediahome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Thesis_ECDS</dc:title>
  <dc:creator>MinYuanTsai</dc:creator>
  <cp:lastModifiedBy>Bart</cp:lastModifiedBy>
  <cp:revision>3490</cp:revision>
  <cp:lastPrinted>2013-07-22T14:09:02Z</cp:lastPrinted>
  <dcterms:created xsi:type="dcterms:W3CDTF">2004-07-16T19:12:18Z</dcterms:created>
  <dcterms:modified xsi:type="dcterms:W3CDTF">2017-02-22T05:49:34Z</dcterms:modified>
</cp:coreProperties>
</file>